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26"/>
  </p:notesMasterIdLst>
  <p:sldIdLst>
    <p:sldId id="256" r:id="rId5"/>
    <p:sldId id="257" r:id="rId6"/>
    <p:sldId id="273" r:id="rId7"/>
    <p:sldId id="266" r:id="rId8"/>
    <p:sldId id="258" r:id="rId9"/>
    <p:sldId id="259" r:id="rId10"/>
    <p:sldId id="267" r:id="rId11"/>
    <p:sldId id="261" r:id="rId12"/>
    <p:sldId id="277" r:id="rId13"/>
    <p:sldId id="280" r:id="rId14"/>
    <p:sldId id="276" r:id="rId15"/>
    <p:sldId id="279" r:id="rId16"/>
    <p:sldId id="268" r:id="rId17"/>
    <p:sldId id="275" r:id="rId18"/>
    <p:sldId id="281" r:id="rId19"/>
    <p:sldId id="269" r:id="rId20"/>
    <p:sldId id="270" r:id="rId21"/>
    <p:sldId id="271" r:id="rId22"/>
    <p:sldId id="272" r:id="rId23"/>
    <p:sldId id="264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6T14:34:16.29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1 133,'17'-1,"1"-1,24-5,23-3,-58 9,602-58,79 7,5 52,-282 3,3-4,471 3,-596 12,-115-5,162 27,-75-6,-128-19,435 49,-476-48,103 1,90-15,-87 0,446 2,-613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6T14:34:20.433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1 158,'23'-9,"1"2,1 1,45-7,76 3,-113 9,890-8,-548 12,1308-3,-1435-13,9 0,-42 0,-11 0,-188 12,0-1,0-1,0 0,-1-1,21-8,-17 5,0 2,34-7,24 7,100 5,-67 2,-88-2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6T14:34:27.684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0,'150'7,"171"30,-108-9,1190 56,14-81,-691-6,893 3,-1593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81E2-2A22-5326-38D4-C465F45CE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401A6-F43E-3AAB-25EE-520DFEEB7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2B877-FB74-497A-A8A7-97F91CAD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39897-E888-23B1-C79D-9EFC01E1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92DE8-ED46-6FF1-F44F-8548C747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2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08E2-4639-093C-8854-8EBEA9C0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5184A-3AA7-D95D-BD51-6FA67472D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96BA8-1591-FBBB-CBF7-AFAC8DBB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D99E9-E4A3-7B73-4A3E-193CC343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2283F-2F6A-35DE-9D61-54F5EE3D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95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EFE58-E1FD-3AE2-F635-4C5E98300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663F5-76F0-7B45-606A-7A519A9E0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D7EB0-7B3F-D5F5-A914-74724D45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5300A-FE8A-82D5-EB53-3D36B2D0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07B3C-5878-B78A-4E11-DC4200B7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8961-EAFC-2E76-A660-FBC73F04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CFEA6-2893-C6C4-7439-8B618F90F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6F65E-8DDA-FBE5-FB9F-7DEB15AF0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48C35-7C9D-5777-5D41-BF5757CD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06EAC-5A5E-DFF3-23AD-C1D0D8D0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1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5618A-B1FB-7C6B-7006-6A527CAA3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3CDA3-4076-4C72-113C-ABB0D6A36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602A1-E1CF-8EDF-C6AC-0FE94966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7711-DB88-9F3E-AE64-B5308D25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16595-E0AC-F2DB-1107-ED839D61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2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DCEF-2653-3B80-E6AC-95093F0C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5DBF4-7BAF-E8D9-A076-2BB86CD9E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E434A-513F-B00E-59C3-0DD90626E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9F094-6A0C-2AC0-E90C-F148CFFD4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15C2F-4E8E-C551-70DB-8E3BE5664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183F5-A7D1-6921-F010-9C3D968E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8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05AE-2F24-6EEC-254B-F5DBF640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15CAF-67F2-119E-45C6-36B0F6FBF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617DA-1623-C6D8-633E-F8A81CF4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8585F-B1B3-9954-37D1-0CF5B7D47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D041C-61CD-748E-DF19-F5011612A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C3FB84-8760-876E-F953-B926375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D6734-34EA-29EC-CDB3-E2EEA85E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20BA65-BBD5-A684-F59A-2033C9C8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7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C179-CEDD-811B-A304-8AC9040C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300AD-4D1D-4E40-A76E-EDD407FE3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6D5F9-B025-8B3C-549B-F439DE57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1D991-A517-D54B-5706-2624534A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0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E512F1-0749-66B1-0BE9-262F08BD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10657-6159-DAEB-B04B-5DD2B5DC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8FCBE-63F4-518F-A8AB-ED3D34D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7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F5EE5-1C96-2C65-F875-6322F3C71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2177B-058B-AFCB-AD87-903C64B7D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58622-57D9-191C-A1B4-1020AFBE3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CB5F7-D427-DEF9-D462-22188DD2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720C2-30A1-A743-FBDE-FD4F064C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60710-C1CB-1D2F-3B09-B4B33207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64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1036-6F3C-46C4-59F7-65904567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AC98E-6444-3EF2-96B8-1EF4717FE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63F03-F933-E964-18F2-A136E1743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D05C5-F6C9-8AA4-0DEC-834BBB924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CF1FB-78FA-9174-3118-CB11C45F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0D000-7574-3E55-FB26-2382C4B7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0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78A1E8-22BF-43F1-257C-BFF69276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5F045-30E9-30CD-19ED-6D7926795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CDA6E-09A3-0359-B3E4-03E87EF453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A8B-81CC-43B7-8DAD-4C7E231D2B2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61058-9DB1-C6E1-487E-AE79D705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6BBF9-8FA0-0C6E-56B7-42BA14FC7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E7985-E5B2-43AB-922F-CF2CF4E9C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0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st.github.com/GiovanniGatti/933c61340bfbc361f3effd0c25d1cf1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3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 up of a deck of cards&#10;&#10;Description automatically generated">
            <a:extLst>
              <a:ext uri="{FF2B5EF4-FFF2-40B4-BE49-F238E27FC236}">
                <a16:creationId xmlns:a16="http://schemas.microsoft.com/office/drawing/2014/main" id="{83262CC4-4685-A066-AEEF-D29115E21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 descr="A black and brown rectangular device with buttons and a joystick&#10;&#10;Description automatically generated">
            <a:extLst>
              <a:ext uri="{FF2B5EF4-FFF2-40B4-BE49-F238E27FC236}">
                <a16:creationId xmlns:a16="http://schemas.microsoft.com/office/drawing/2014/main" id="{0BCDE27B-651E-6CDA-B07E-F683647B1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31" t="23007"/>
          <a:stretch/>
        </p:blipFill>
        <p:spPr>
          <a:xfrm rot="21076346">
            <a:off x="-117977" y="-656679"/>
            <a:ext cx="6545304" cy="4315456"/>
          </a:xfrm>
          <a:prstGeom prst="rect">
            <a:avLst/>
          </a:prstGeom>
        </p:spPr>
      </p:pic>
      <p:pic>
        <p:nvPicPr>
          <p:cNvPr id="7" name="Picture 6" descr="A wooden board with a game board and a couple of bowls of black and white stones&#10;&#10;Description automatically generated">
            <a:extLst>
              <a:ext uri="{FF2B5EF4-FFF2-40B4-BE49-F238E27FC236}">
                <a16:creationId xmlns:a16="http://schemas.microsoft.com/office/drawing/2014/main" id="{3A9C123D-BE2D-CCCF-17B2-61664533F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12" r="12296" b="34057"/>
          <a:stretch/>
        </p:blipFill>
        <p:spPr>
          <a:xfrm>
            <a:off x="6450359" y="3429000"/>
            <a:ext cx="5745754" cy="3429916"/>
          </a:xfrm>
          <a:prstGeom prst="rect">
            <a:avLst/>
          </a:prstGeom>
        </p:spPr>
      </p:pic>
      <p:pic>
        <p:nvPicPr>
          <p:cNvPr id="5" name="Picture 4" descr="A robot holding a device&#10;&#10;Description automatically generated with medium confidence">
            <a:extLst>
              <a:ext uri="{FF2B5EF4-FFF2-40B4-BE49-F238E27FC236}">
                <a16:creationId xmlns:a16="http://schemas.microsoft.com/office/drawing/2014/main" id="{A019FB0D-96D4-BE9D-8271-042500C97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061" y="0"/>
            <a:ext cx="8171939" cy="3729476"/>
          </a:xfrm>
          <a:prstGeom prst="rect">
            <a:avLst/>
          </a:prstGeom>
        </p:spPr>
      </p:pic>
      <p:pic>
        <p:nvPicPr>
          <p:cNvPr id="13" name="Picture 12" descr="A cartoon of a skeleton with a sword&#10;&#10;Description automatically generated">
            <a:extLst>
              <a:ext uri="{FF2B5EF4-FFF2-40B4-BE49-F238E27FC236}">
                <a16:creationId xmlns:a16="http://schemas.microsoft.com/office/drawing/2014/main" id="{A40D9C5F-DA63-AD74-B6CB-49079D3526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206"/>
          <a:stretch/>
        </p:blipFill>
        <p:spPr>
          <a:xfrm>
            <a:off x="906105" y="3729477"/>
            <a:ext cx="3406815" cy="3127242"/>
          </a:xfrm>
          <a:prstGeom prst="rect">
            <a:avLst/>
          </a:prstGeom>
        </p:spPr>
      </p:pic>
      <p:pic>
        <p:nvPicPr>
          <p:cNvPr id="14" name="Picture 13" descr="A cartoon of a person in a blue garment&#10;&#10;Description automatically generated">
            <a:extLst>
              <a:ext uri="{FF2B5EF4-FFF2-40B4-BE49-F238E27FC236}">
                <a16:creationId xmlns:a16="http://schemas.microsoft.com/office/drawing/2014/main" id="{5310C8FD-814A-D714-B627-28F29E7CFC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600" b="31055"/>
          <a:stretch/>
        </p:blipFill>
        <p:spPr>
          <a:xfrm>
            <a:off x="0" y="4370011"/>
            <a:ext cx="2541420" cy="2488906"/>
          </a:xfrm>
          <a:prstGeom prst="rect">
            <a:avLst/>
          </a:prstGeom>
        </p:spPr>
      </p:pic>
      <p:pic>
        <p:nvPicPr>
          <p:cNvPr id="15" name="Picture 14" descr="A blue monster with a sword and armor&#10;&#10;Description automatically generated">
            <a:extLst>
              <a:ext uri="{FF2B5EF4-FFF2-40B4-BE49-F238E27FC236}">
                <a16:creationId xmlns:a16="http://schemas.microsoft.com/office/drawing/2014/main" id="{2752ACED-91DD-891F-BD55-D7450959F7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0832"/>
          <a:stretch/>
        </p:blipFill>
        <p:spPr>
          <a:xfrm>
            <a:off x="2070254" y="4295122"/>
            <a:ext cx="3706632" cy="2563795"/>
          </a:xfrm>
          <a:prstGeom prst="rect">
            <a:avLst/>
          </a:prstGeom>
        </p:spPr>
      </p:pic>
      <p:pic>
        <p:nvPicPr>
          <p:cNvPr id="22" name="Picture 21" descr="A blue and silver robot with blue lights&#10;&#10;Description automatically generated">
            <a:extLst>
              <a:ext uri="{FF2B5EF4-FFF2-40B4-BE49-F238E27FC236}">
                <a16:creationId xmlns:a16="http://schemas.microsoft.com/office/drawing/2014/main" id="{8D7F21BE-DDB7-F055-8BC0-5157AA6B0C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1921" y="3429000"/>
            <a:ext cx="3019568" cy="299720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3377187-8C01-88AB-D8E1-3CA52E4F5B21}"/>
              </a:ext>
            </a:extLst>
          </p:cNvPr>
          <p:cNvSpPr txBox="1">
            <a:spLocks/>
          </p:cNvSpPr>
          <p:nvPr/>
        </p:nvSpPr>
        <p:spPr>
          <a:xfrm>
            <a:off x="-60960" y="5552851"/>
            <a:ext cx="12257260" cy="1323975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i="0" cap="all" dirty="0">
                <a:solidFill>
                  <a:srgbClr val="D1D5DB"/>
                </a:solidFill>
                <a:effectLst/>
                <a:latin typeface="Söhne"/>
              </a:rPr>
              <a:t>Reinforcement Learning unleashed</a:t>
            </a:r>
          </a:p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US" sz="2000" u="none" strike="noStrike" kern="1200" cap="none" spc="300" normalizeH="0" baseline="0" noProof="0" dirty="0">
                <a:ln>
                  <a:noFill/>
                </a:ln>
                <a:solidFill>
                  <a:srgbClr val="D1D5DB"/>
                </a:solidFill>
                <a:uLnTx/>
                <a:uFillTx/>
                <a:latin typeface="Söhne"/>
                <a:ea typeface="+mn-ea"/>
                <a:cs typeface="Arial" panose="020B0604020202020204" pitchFamily="34" charset="0"/>
              </a:rPr>
            </a:br>
            <a:r>
              <a:rPr kumimoji="0" lang="en-US" sz="2000" u="none" strike="noStrike" kern="1200" cap="none" spc="300" normalizeH="0" baseline="0" noProof="0" dirty="0">
                <a:ln>
                  <a:noFill/>
                </a:ln>
                <a:solidFill>
                  <a:srgbClr val="D1D5DB"/>
                </a:solidFill>
                <a:uLnTx/>
                <a:uFillTx/>
                <a:latin typeface="Söhne"/>
                <a:ea typeface="+mn-ea"/>
                <a:cs typeface="Arial" panose="020B0604020202020204" pitchFamily="34" charset="0"/>
              </a:rPr>
              <a:t>by Giovanni G</a:t>
            </a:r>
            <a:r>
              <a:rPr lang="en-US" dirty="0" err="1">
                <a:solidFill>
                  <a:srgbClr val="D1D5DB"/>
                </a:solidFill>
                <a:latin typeface="Söhne"/>
              </a:rPr>
              <a:t>atti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Pinheiro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582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4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E8CBA-D77A-938E-E40D-A9126422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Hands-on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2A2F0-5639-5E82-36B4-EE0B1700D53A}"/>
              </a:ext>
            </a:extLst>
          </p:cNvPr>
          <p:cNvSpPr txBox="1"/>
          <p:nvPr/>
        </p:nvSpPr>
        <p:spPr>
          <a:xfrm>
            <a:off x="2502159" y="238708"/>
            <a:ext cx="601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adley Hand ITC" panose="03070402050302030203" pitchFamily="66" charset="0"/>
              </a:rPr>
              <a:t>Action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787B8C-E80C-BBB3-588D-2B5CF71410DB}"/>
                  </a:ext>
                </a:extLst>
              </p:cNvPr>
              <p:cNvSpPr txBox="1"/>
              <p:nvPr/>
            </p:nvSpPr>
            <p:spPr>
              <a:xfrm>
                <a:off x="3489234" y="782677"/>
                <a:ext cx="6002220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787B8C-E80C-BBB3-588D-2B5CF7141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234" y="782677"/>
                <a:ext cx="6002220" cy="11738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B6EEA94-16D7-A37F-FE23-15B61AD8E498}"/>
              </a:ext>
            </a:extLst>
          </p:cNvPr>
          <p:cNvSpPr txBox="1"/>
          <p:nvPr/>
        </p:nvSpPr>
        <p:spPr>
          <a:xfrm>
            <a:off x="3433979" y="2503571"/>
            <a:ext cx="601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adley Hand ITC" panose="03070402050302030203" pitchFamily="66" charset="0"/>
              </a:rPr>
              <a:t>Policy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FA8D6F-3225-781B-7065-84ACCF119AF6}"/>
                  </a:ext>
                </a:extLst>
              </p:cNvPr>
              <p:cNvSpPr txBox="1"/>
              <p:nvPr/>
            </p:nvSpPr>
            <p:spPr>
              <a:xfrm>
                <a:off x="5273859" y="3047540"/>
                <a:ext cx="6360267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  <m:li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prob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. (1−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random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action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prob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FA8D6F-3225-781B-7065-84ACCF119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859" y="3047540"/>
                <a:ext cx="6360267" cy="959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A9C33B3-475D-4766-45BF-13575F85BA24}"/>
              </a:ext>
            </a:extLst>
          </p:cNvPr>
          <p:cNvSpPr txBox="1"/>
          <p:nvPr/>
        </p:nvSpPr>
        <p:spPr>
          <a:xfrm>
            <a:off x="2967643" y="4653790"/>
            <a:ext cx="601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adley Hand ITC" panose="03070402050302030203" pitchFamily="66" charset="0"/>
              </a:rPr>
              <a:t>Update (Semi-gradient SARSA)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F9D57A-CDC2-CAE3-33FB-7A8122F3C4EE}"/>
                  </a:ext>
                </a:extLst>
              </p:cNvPr>
              <p:cNvSpPr txBox="1"/>
              <p:nvPr/>
            </p:nvSpPr>
            <p:spPr>
              <a:xfrm>
                <a:off x="2154878" y="5293654"/>
                <a:ext cx="8705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F9D57A-CDC2-CAE3-33FB-7A8122F3C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878" y="5293654"/>
                <a:ext cx="8705908" cy="369332"/>
              </a:xfrm>
              <a:prstGeom prst="rect">
                <a:avLst/>
              </a:prstGeom>
              <a:blipFill>
                <a:blip r:embed="rId4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>
            <a:extLst>
              <a:ext uri="{FF2B5EF4-FFF2-40B4-BE49-F238E27FC236}">
                <a16:creationId xmlns:a16="http://schemas.microsoft.com/office/drawing/2014/main" id="{22D4CC0C-69CA-374C-A6A6-0822A9D0CAC3}"/>
              </a:ext>
            </a:extLst>
          </p:cNvPr>
          <p:cNvSpPr/>
          <p:nvPr/>
        </p:nvSpPr>
        <p:spPr>
          <a:xfrm rot="5400000">
            <a:off x="5187645" y="4282955"/>
            <a:ext cx="314325" cy="31978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BF15C6-15A3-B221-DBD9-90B8E46E3514}"/>
              </a:ext>
            </a:extLst>
          </p:cNvPr>
          <p:cNvSpPr txBox="1"/>
          <p:nvPr/>
        </p:nvSpPr>
        <p:spPr>
          <a:xfrm>
            <a:off x="4628804" y="6045931"/>
            <a:ext cx="1433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radley Hand ITC" panose="03070402050302030203" pitchFamily="66" charset="0"/>
              </a:rPr>
              <a:t>Target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8CECD3-40CA-35F0-BC90-A9E56E442994}"/>
              </a:ext>
            </a:extLst>
          </p:cNvPr>
          <p:cNvSpPr txBox="1"/>
          <p:nvPr/>
        </p:nvSpPr>
        <p:spPr>
          <a:xfrm>
            <a:off x="7152225" y="6016928"/>
            <a:ext cx="1795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radley Hand ITC" panose="03070402050302030203" pitchFamily="66" charset="0"/>
              </a:rPr>
              <a:t>Current estimation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73599F48-51B0-15FF-7572-32CE574996F0}"/>
              </a:ext>
            </a:extLst>
          </p:cNvPr>
          <p:cNvSpPr/>
          <p:nvPr/>
        </p:nvSpPr>
        <p:spPr>
          <a:xfrm rot="5400000">
            <a:off x="7918932" y="5115163"/>
            <a:ext cx="275248" cy="15081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6DA331-E7B7-653A-9E28-5895F1F164AD}"/>
              </a:ext>
            </a:extLst>
          </p:cNvPr>
          <p:cNvCxnSpPr>
            <a:cxnSpLocks/>
          </p:cNvCxnSpPr>
          <p:nvPr/>
        </p:nvCxnSpPr>
        <p:spPr>
          <a:xfrm flipV="1">
            <a:off x="7379970" y="839013"/>
            <a:ext cx="0" cy="10611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9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9" grpId="0" animBg="1"/>
      <p:bldP spid="20" grpId="0"/>
      <p:bldP spid="21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4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E8CBA-D77A-938E-E40D-A9126422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Hands-on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ar proble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86BB637-3599-C47A-7713-E397CA88A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0"/>
          <a:stretch/>
        </p:blipFill>
        <p:spPr>
          <a:xfrm>
            <a:off x="4038600" y="1405990"/>
            <a:ext cx="7188199" cy="404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3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4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E8CBA-D77A-938E-E40D-A9126422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Hands-on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C870F-E699-2770-790E-93DB8742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676" y="931308"/>
            <a:ext cx="8351264" cy="5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6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E2C0-8B2A-15B8-7FA4-28736D832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>
                <a:effectLst/>
                <a:latin typeface="Söhne"/>
              </a:rPr>
              <a:t>Why deep RL does not work (yet)!</a:t>
            </a:r>
            <a:endParaRPr lang="en-US" dirty="0"/>
          </a:p>
        </p:txBody>
      </p:sp>
      <p:pic>
        <p:nvPicPr>
          <p:cNvPr id="5" name="Emergence of Locomotion Behaviours in Rich Environments">
            <a:hlinkClick r:id="" action="ppaction://media"/>
            <a:extLst>
              <a:ext uri="{FF2B5EF4-FFF2-40B4-BE49-F238E27FC236}">
                <a16:creationId xmlns:a16="http://schemas.microsoft.com/office/drawing/2014/main" id="{43F71E08-01EC-0AB6-2711-70F88FC24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5263" y="1993477"/>
            <a:ext cx="4479175" cy="3238500"/>
          </a:xfrm>
          <a:prstGeom prst="rect">
            <a:avLst/>
          </a:prstGeom>
        </p:spPr>
      </p:pic>
      <p:pic>
        <p:nvPicPr>
          <p:cNvPr id="6" name="Model-Predictive control of a humanoid">
            <a:hlinkClick r:id="" action="ppaction://media"/>
            <a:extLst>
              <a:ext uri="{FF2B5EF4-FFF2-40B4-BE49-F238E27FC236}">
                <a16:creationId xmlns:a16="http://schemas.microsoft.com/office/drawing/2014/main" id="{F1D7A2A7-DFA1-73BB-3EBC-0811D62B4C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40587" y="2279227"/>
            <a:ext cx="2952750" cy="2952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8BC85-4C05-4EA5-B241-7EE5D457A8BA}"/>
              </a:ext>
            </a:extLst>
          </p:cNvPr>
          <p:cNvSpPr txBox="1"/>
          <p:nvPr/>
        </p:nvSpPr>
        <p:spPr>
          <a:xfrm>
            <a:off x="2553477" y="5756476"/>
            <a:ext cx="2708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111111"/>
                </a:solidFill>
                <a:effectLst/>
                <a:latin typeface="Bradley Hand ITC" panose="03070402050302030203" pitchFamily="66" charset="0"/>
              </a:rPr>
              <a:t>6400 CPU hours</a:t>
            </a:r>
            <a:endParaRPr lang="en-US" sz="2400" b="1" dirty="0">
              <a:latin typeface="Bradley Hand ITC" panose="03070402050302030203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530AB-992B-8E50-1E7A-624DCA8ED97A}"/>
              </a:ext>
            </a:extLst>
          </p:cNvPr>
          <p:cNvSpPr txBox="1"/>
          <p:nvPr/>
        </p:nvSpPr>
        <p:spPr>
          <a:xfrm>
            <a:off x="6593081" y="5756476"/>
            <a:ext cx="4247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>
                <a:solidFill>
                  <a:srgbClr val="111111"/>
                </a:solidFill>
                <a:effectLst/>
                <a:latin typeface="Bradley Hand ITC" panose="03070402050302030203" pitchFamily="66" charset="0"/>
              </a:rPr>
              <a:t>Computed in near real-time</a:t>
            </a:r>
            <a:br>
              <a:rPr lang="en-GB" b="1" i="0">
                <a:solidFill>
                  <a:srgbClr val="111111"/>
                </a:solidFill>
                <a:effectLst/>
                <a:latin typeface="Bradley Hand ITC" panose="03070402050302030203" pitchFamily="66" charset="0"/>
              </a:rPr>
            </a:br>
            <a:r>
              <a:rPr lang="en-GB" b="1">
                <a:solidFill>
                  <a:srgbClr val="111111"/>
                </a:solidFill>
                <a:latin typeface="Bradley Hand ITC" panose="03070402050302030203" pitchFamily="66" charset="0"/>
              </a:rPr>
              <a:t>(and 2012 hardware)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9C373-F08D-9D97-CFEC-108A6A21D850}"/>
              </a:ext>
            </a:extLst>
          </p:cNvPr>
          <p:cNvSpPr txBox="1"/>
          <p:nvPr/>
        </p:nvSpPr>
        <p:spPr>
          <a:xfrm>
            <a:off x="3533189" y="5334248"/>
            <a:ext cx="749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Bradley Hand ITC" panose="03070402050302030203" pitchFamily="66" charset="0"/>
              </a:rPr>
              <a:t>RL</a:t>
            </a:r>
            <a:endParaRPr lang="en-US" sz="2400" b="1" dirty="0">
              <a:latin typeface="Bradley Hand ITC" panose="03070402050302030203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22455-B4DC-C66D-54EB-CA57AB4CC49A}"/>
              </a:ext>
            </a:extLst>
          </p:cNvPr>
          <p:cNvSpPr txBox="1"/>
          <p:nvPr/>
        </p:nvSpPr>
        <p:spPr>
          <a:xfrm>
            <a:off x="8254769" y="5334248"/>
            <a:ext cx="130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111111"/>
                </a:solidFill>
                <a:latin typeface="Bradley Hand ITC" panose="03070402050302030203" pitchFamily="66" charset="0"/>
              </a:rPr>
              <a:t>No-RL</a:t>
            </a:r>
            <a:endParaRPr lang="en-US" sz="2400" b="1" dirty="0">
              <a:latin typeface="Bradley Hand ITC" panose="030704020503020302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DAA35-E721-8691-93DB-ADC49C08D59F}"/>
              </a:ext>
            </a:extLst>
          </p:cNvPr>
          <p:cNvSpPr txBox="1"/>
          <p:nvPr/>
        </p:nvSpPr>
        <p:spPr>
          <a:xfrm>
            <a:off x="7501812" y="1436914"/>
            <a:ext cx="269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radley Hand ITC" panose="03070402050302030203" pitchFamily="66" charset="0"/>
              </a:rPr>
              <a:t>Training costs</a:t>
            </a:r>
            <a:endParaRPr lang="en-US" sz="24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32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3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DA4CE-3452-AF4B-88D3-8F4E4F0E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80" y="823054"/>
            <a:ext cx="11066848" cy="56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8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tlas-2">
            <a:hlinkClick r:id="" action="ppaction://media"/>
            <a:extLst>
              <a:ext uri="{FF2B5EF4-FFF2-40B4-BE49-F238E27FC236}">
                <a16:creationId xmlns:a16="http://schemas.microsoft.com/office/drawing/2014/main" id="{D56DB33E-4A7F-5EE8-32D5-D4A018B297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6354" y="1825625"/>
            <a:ext cx="7299292" cy="410575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CF54E0E-D827-B19A-2CD6-B23C02D62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0" i="0" dirty="0">
                <a:effectLst/>
                <a:latin typeface="Söhne"/>
              </a:rPr>
              <a:t>Why deep RL does not work (yet)!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BB43C-66AA-7D06-D090-43A7C90B1F2E}"/>
              </a:ext>
            </a:extLst>
          </p:cNvPr>
          <p:cNvSpPr txBox="1"/>
          <p:nvPr/>
        </p:nvSpPr>
        <p:spPr>
          <a:xfrm>
            <a:off x="7501812" y="1436914"/>
            <a:ext cx="3676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adley Hand ITC" panose="03070402050302030203" pitchFamily="66" charset="0"/>
              </a:rPr>
              <a:t>Heuristics often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159F2-5083-0B71-89D6-615D21E3F485}"/>
              </a:ext>
            </a:extLst>
          </p:cNvPr>
          <p:cNvSpPr txBox="1"/>
          <p:nvPr/>
        </p:nvSpPr>
        <p:spPr>
          <a:xfrm>
            <a:off x="8434878" y="6117439"/>
            <a:ext cx="329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0" u="none" strike="noStrike" dirty="0">
                <a:effectLst/>
                <a:latin typeface="Bradley Hand ITC" panose="03070402050302030203" pitchFamily="66" charset="0"/>
              </a:rPr>
              <a:t>time-varying LQR, QP solvers, convex optimization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ACB8B-A235-13A7-03E6-3F314B83B1C4}"/>
              </a:ext>
            </a:extLst>
          </p:cNvPr>
          <p:cNvSpPr/>
          <p:nvPr/>
        </p:nvSpPr>
        <p:spPr>
          <a:xfrm>
            <a:off x="6170209" y="6018245"/>
            <a:ext cx="2451280" cy="480737"/>
          </a:xfrm>
          <a:custGeom>
            <a:avLst/>
            <a:gdLst>
              <a:gd name="connsiteX0" fmla="*/ 2451280 w 2451280"/>
              <a:gd name="connsiteY0" fmla="*/ 438539 h 480737"/>
              <a:gd name="connsiteX1" fmla="*/ 361223 w 2451280"/>
              <a:gd name="connsiteY1" fmla="*/ 438539 h 480737"/>
              <a:gd name="connsiteX2" fmla="*/ 15991 w 2451280"/>
              <a:gd name="connsiteY2" fmla="*/ 0 h 480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1280" h="480737">
                <a:moveTo>
                  <a:pt x="2451280" y="438539"/>
                </a:moveTo>
                <a:cubicBezTo>
                  <a:pt x="1609192" y="475084"/>
                  <a:pt x="767104" y="511629"/>
                  <a:pt x="361223" y="438539"/>
                </a:cubicBezTo>
                <a:cubicBezTo>
                  <a:pt x="-44658" y="365449"/>
                  <a:pt x="-14334" y="182724"/>
                  <a:pt x="15991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3400-0B96-D504-D365-3E2BA0F0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Söhne"/>
              </a:rPr>
              <a:t>Why deep RL does not work (yet)!</a:t>
            </a:r>
            <a:endParaRPr lang="en-US" dirty="0"/>
          </a:p>
        </p:txBody>
      </p:sp>
      <p:pic>
        <p:nvPicPr>
          <p:cNvPr id="4" name="CoastRunners 7">
            <a:hlinkClick r:id="" action="ppaction://media"/>
            <a:extLst>
              <a:ext uri="{FF2B5EF4-FFF2-40B4-BE49-F238E27FC236}">
                <a16:creationId xmlns:a16="http://schemas.microsoft.com/office/drawing/2014/main" id="{474266DB-75DE-D994-3EEE-86634E9577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4381" y="1886921"/>
            <a:ext cx="5583238" cy="4205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EB9BB-E1E0-F5BA-BE91-3983DEF8FA5F}"/>
              </a:ext>
            </a:extLst>
          </p:cNvPr>
          <p:cNvSpPr txBox="1"/>
          <p:nvPr/>
        </p:nvSpPr>
        <p:spPr>
          <a:xfrm>
            <a:off x="7501812" y="1436914"/>
            <a:ext cx="418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adley Hand ITC" panose="03070402050302030203" pitchFamily="66" charset="0"/>
              </a:rPr>
              <a:t>Designing the reward signal</a:t>
            </a:r>
          </a:p>
        </p:txBody>
      </p:sp>
    </p:spTree>
    <p:extLst>
      <p:ext uri="{BB962C8B-B14F-4D97-AF65-F5344CB8AC3E}">
        <p14:creationId xmlns:p14="http://schemas.microsoft.com/office/powerpoint/2010/main" val="310900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E2FDA-C1E0-3C7E-0C28-5E34567F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>
                <a:solidFill>
                  <a:schemeClr val="bg1"/>
                </a:solidFill>
                <a:effectLst/>
              </a:rPr>
              <a:t>Why deep RL does not work (yet)!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upright_half_cheetah">
            <a:hlinkClick r:id="" action="ppaction://media"/>
            <a:extLst>
              <a:ext uri="{FF2B5EF4-FFF2-40B4-BE49-F238E27FC236}">
                <a16:creationId xmlns:a16="http://schemas.microsoft.com/office/drawing/2014/main" id="{918EA55A-2CBD-580A-D32A-688D113AB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587" y="429904"/>
            <a:ext cx="2999096" cy="2999096"/>
          </a:xfrm>
          <a:prstGeom prst="rect">
            <a:avLst/>
          </a:prstGeom>
        </p:spPr>
      </p:pic>
      <p:pic>
        <p:nvPicPr>
          <p:cNvPr id="4" name="upsidedown_half_cheetah">
            <a:hlinkClick r:id="" action="ppaction://media"/>
            <a:extLst>
              <a:ext uri="{FF2B5EF4-FFF2-40B4-BE49-F238E27FC236}">
                <a16:creationId xmlns:a16="http://schemas.microsoft.com/office/drawing/2014/main" id="{11F84CCF-1586-433C-8AD3-19206BD0F9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12343" y="2778462"/>
            <a:ext cx="3241432" cy="3241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574E5-D8FB-6916-EF44-B65826A379F3}"/>
              </a:ext>
            </a:extLst>
          </p:cNvPr>
          <p:cNvSpPr txBox="1"/>
          <p:nvPr/>
        </p:nvSpPr>
        <p:spPr>
          <a:xfrm>
            <a:off x="1530945" y="4168345"/>
            <a:ext cx="280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Failed convergence</a:t>
            </a:r>
          </a:p>
        </p:txBody>
      </p:sp>
    </p:spTree>
    <p:extLst>
      <p:ext uri="{BB962C8B-B14F-4D97-AF65-F5344CB8AC3E}">
        <p14:creationId xmlns:p14="http://schemas.microsoft.com/office/powerpoint/2010/main" val="42291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52EE-7E33-AB83-A626-F52A3744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Söhne"/>
              </a:rPr>
              <a:t>Why deep RL does not work (yet)!</a:t>
            </a:r>
            <a:endParaRPr lang="en-US" dirty="0"/>
          </a:p>
        </p:txBody>
      </p:sp>
      <p:pic>
        <p:nvPicPr>
          <p:cNvPr id="1026" name="Picture 2" descr="Graph of Pendulum results">
            <a:extLst>
              <a:ext uri="{FF2B5EF4-FFF2-40B4-BE49-F238E27FC236}">
                <a16:creationId xmlns:a16="http://schemas.microsoft.com/office/drawing/2014/main" id="{6F4105D4-88BA-F176-DD07-BEC148ED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2" y="2140987"/>
            <a:ext cx="665797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D7BC-A12B-04B9-0872-9D1A7405CE59}"/>
              </a:ext>
            </a:extLst>
          </p:cNvPr>
          <p:cNvSpPr txBox="1"/>
          <p:nvPr/>
        </p:nvSpPr>
        <p:spPr>
          <a:xfrm>
            <a:off x="7526596" y="1459855"/>
            <a:ext cx="418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radley Hand ITC" panose="03070402050302030203" pitchFamily="66" charset="0"/>
              </a:rPr>
              <a:t>Reproducibility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3560B-F9B7-46A1-D0D5-930E30732B84}"/>
              </a:ext>
            </a:extLst>
          </p:cNvPr>
          <p:cNvSpPr txBox="1"/>
          <p:nvPr/>
        </p:nvSpPr>
        <p:spPr>
          <a:xfrm>
            <a:off x="8450326" y="3429000"/>
            <a:ext cx="233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radley Hand ITC" panose="03070402050302030203" pitchFamily="66" charset="0"/>
              </a:rPr>
              <a:t>30% failure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F21B0-EABF-0C0E-4578-E1A66FC7FD01}"/>
              </a:ext>
            </a:extLst>
          </p:cNvPr>
          <p:cNvSpPr txBox="1"/>
          <p:nvPr/>
        </p:nvSpPr>
        <p:spPr>
          <a:xfrm>
            <a:off x="4743059" y="2094335"/>
            <a:ext cx="175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(on </a:t>
            </a:r>
            <a:r>
              <a:rPr lang="en-US" dirty="0" err="1"/>
              <a:t>HalfCheeta</a:t>
            </a:r>
            <a:r>
              <a:rPr lang="en-US" dirty="0"/>
              <a:t>)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2A1F9E-31C5-5B4E-A24C-FBAE322BA2B2}"/>
              </a:ext>
            </a:extLst>
          </p:cNvPr>
          <p:cNvSpPr/>
          <p:nvPr/>
        </p:nvSpPr>
        <p:spPr>
          <a:xfrm>
            <a:off x="7324531" y="3685592"/>
            <a:ext cx="1101012" cy="942392"/>
          </a:xfrm>
          <a:custGeom>
            <a:avLst/>
            <a:gdLst>
              <a:gd name="connsiteX0" fmla="*/ 1101012 w 1101012"/>
              <a:gd name="connsiteY0" fmla="*/ 0 h 942392"/>
              <a:gd name="connsiteX1" fmla="*/ 261257 w 1101012"/>
              <a:gd name="connsiteY1" fmla="*/ 419877 h 942392"/>
              <a:gd name="connsiteX2" fmla="*/ 0 w 1101012"/>
              <a:gd name="connsiteY2" fmla="*/ 942392 h 94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1012" h="942392">
                <a:moveTo>
                  <a:pt x="1101012" y="0"/>
                </a:moveTo>
                <a:cubicBezTo>
                  <a:pt x="772885" y="131406"/>
                  <a:pt x="444759" y="262812"/>
                  <a:pt x="261257" y="419877"/>
                </a:cubicBezTo>
                <a:cubicBezTo>
                  <a:pt x="77755" y="576942"/>
                  <a:pt x="38877" y="759667"/>
                  <a:pt x="0" y="942392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2162226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30F1-E4EE-70AA-987E-A826EBAB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 is hard?</a:t>
            </a:r>
          </a:p>
        </p:txBody>
      </p:sp>
      <p:pic>
        <p:nvPicPr>
          <p:cNvPr id="2050" name="Picture 2" descr="Dimensions of debugging">
            <a:extLst>
              <a:ext uri="{FF2B5EF4-FFF2-40B4-BE49-F238E27FC236}">
                <a16:creationId xmlns:a16="http://schemas.microsoft.com/office/drawing/2014/main" id="{779B4504-25CA-BDAD-6352-A74F981E2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90688"/>
            <a:ext cx="5619750" cy="459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838C3-7282-D54B-8D50-DE498F2B1621}"/>
              </a:ext>
            </a:extLst>
          </p:cNvPr>
          <p:cNvSpPr txBox="1"/>
          <p:nvPr/>
        </p:nvSpPr>
        <p:spPr>
          <a:xfrm>
            <a:off x="7519987" y="2318266"/>
            <a:ext cx="37047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radley Hand ITC" panose="03070402050302030203" pitchFamily="66" charset="0"/>
              </a:rPr>
              <a:t>RL adds a new dimension: </a:t>
            </a:r>
            <a:r>
              <a:rPr lang="en-US" sz="32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luck</a:t>
            </a:r>
            <a:r>
              <a:rPr lang="en-US" sz="3200" b="1" dirty="0">
                <a:latin typeface="Bradley Hand ITC" panose="03070402050302030203" pitchFamily="66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78098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C56D0-D6E2-E8BD-6D98-00150EF74E82}"/>
              </a:ext>
            </a:extLst>
          </p:cNvPr>
          <p:cNvSpPr txBox="1"/>
          <p:nvPr/>
        </p:nvSpPr>
        <p:spPr>
          <a:xfrm>
            <a:off x="635000" y="2551837"/>
            <a:ext cx="1092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Reinforcement learning is like teaching a computer how to make the best choices through trial and error, like coaching a pet to do tricks by rewarding good behaviour.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33912-5160-EBF7-E699-0A6ED9E2B7C6}"/>
              </a:ext>
            </a:extLst>
          </p:cNvPr>
          <p:cNvSpPr txBox="1"/>
          <p:nvPr/>
        </p:nvSpPr>
        <p:spPr>
          <a:xfrm>
            <a:off x="8981440" y="4653280"/>
            <a:ext cx="288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— ChatGPT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6092D0-F141-AFCF-F009-17EDB6CC88AD}"/>
                  </a:ext>
                </a:extLst>
              </p14:cNvPr>
              <p14:cNvContentPartPr/>
              <p14:nvPr/>
            </p14:nvContentPartPr>
            <p14:xfrm>
              <a:off x="7566928" y="3413630"/>
              <a:ext cx="2540520" cy="68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6092D0-F141-AFCF-F009-17EDB6CC88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7288" y="3233990"/>
                <a:ext cx="272016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480BE6-51FB-CDA2-6B4E-98B30BCE76D0}"/>
                  </a:ext>
                </a:extLst>
              </p14:cNvPr>
              <p14:cNvContentPartPr/>
              <p14:nvPr/>
            </p14:nvContentPartPr>
            <p14:xfrm>
              <a:off x="6475408" y="4011230"/>
              <a:ext cx="1735200" cy="57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480BE6-51FB-CDA2-6B4E-98B30BCE76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5768" y="3831230"/>
                <a:ext cx="19148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3E188F-D41D-C9B8-24C2-5C9D2BAE97EF}"/>
                  </a:ext>
                </a:extLst>
              </p14:cNvPr>
              <p14:cNvContentPartPr/>
              <p14:nvPr/>
            </p14:nvContentPartPr>
            <p14:xfrm>
              <a:off x="3704128" y="3415070"/>
              <a:ext cx="2115360" cy="57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3E188F-D41D-C9B8-24C2-5C9D2BAE97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4128" y="3235070"/>
                <a:ext cx="2295000" cy="4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980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1AD3-4877-3F42-7A10-74542E75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DFD3-5507-AD0E-4DB1-7DCD83DA5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30747" cy="4351338"/>
          </a:xfrm>
        </p:spPr>
        <p:txBody>
          <a:bodyPr/>
          <a:lstStyle/>
          <a:p>
            <a:r>
              <a:rPr lang="en-US" dirty="0"/>
              <a:t>RL is powerful because it can tackle problems where human ingenuity fails (heuristics)</a:t>
            </a:r>
          </a:p>
          <a:p>
            <a:r>
              <a:rPr lang="en-US" dirty="0"/>
              <a:t>But it needs data. A lot of it.</a:t>
            </a:r>
          </a:p>
          <a:p>
            <a:r>
              <a:rPr lang="en-US" dirty="0"/>
              <a:t>That comes with computer power. A lot of it.</a:t>
            </a:r>
          </a:p>
          <a:p>
            <a:r>
              <a:rPr lang="en-US" dirty="0"/>
              <a:t>It is not plug and play…</a:t>
            </a:r>
          </a:p>
        </p:txBody>
      </p:sp>
    </p:spTree>
    <p:extLst>
      <p:ext uri="{BB962C8B-B14F-4D97-AF65-F5344CB8AC3E}">
        <p14:creationId xmlns:p14="http://schemas.microsoft.com/office/powerpoint/2010/main" val="260509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139A2-8BCE-215B-DB3F-380D55C0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RLHF</a:t>
            </a:r>
          </a:p>
        </p:txBody>
      </p:sp>
      <p:pic>
        <p:nvPicPr>
          <p:cNvPr id="4" name="backflip" descr="A black and white checkered floo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59A7D99E-1642-AA98-1EB5-41D8BD8259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7206" y="961812"/>
            <a:ext cx="49309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2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6" name="Picture 4" descr="GitHub - SamKirkiles/mountain-car-SARSA-AC: Using SARSA with linear  function approximation to solve the Mountain Car problem.">
            <a:extLst>
              <a:ext uri="{FF2B5EF4-FFF2-40B4-BE49-F238E27FC236}">
                <a16:creationId xmlns:a16="http://schemas.microsoft.com/office/drawing/2014/main" id="{2BCEB68E-A94A-1CA7-959C-52FB41691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595D6-DA10-1A30-E26F-B7E287850527}"/>
              </a:ext>
            </a:extLst>
          </p:cNvPr>
          <p:cNvSpPr txBox="1"/>
          <p:nvPr/>
        </p:nvSpPr>
        <p:spPr>
          <a:xfrm>
            <a:off x="2062065" y="718457"/>
            <a:ext cx="6307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RL is about optimizing a sequence of decisions without the help of heuristics.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EDED8-D48D-3FDA-62F0-691BE8757903}"/>
              </a:ext>
            </a:extLst>
          </p:cNvPr>
          <p:cNvSpPr txBox="1"/>
          <p:nvPr/>
        </p:nvSpPr>
        <p:spPr>
          <a:xfrm>
            <a:off x="7750835" y="1551266"/>
            <a:ext cx="123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— Me</a:t>
            </a:r>
          </a:p>
        </p:txBody>
      </p:sp>
    </p:spTree>
    <p:extLst>
      <p:ext uri="{BB962C8B-B14F-4D97-AF65-F5344CB8AC3E}">
        <p14:creationId xmlns:p14="http://schemas.microsoft.com/office/powerpoint/2010/main" val="200140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Media - StarCraft II Official Game Site">
            <a:extLst>
              <a:ext uri="{FF2B5EF4-FFF2-40B4-BE49-F238E27FC236}">
                <a16:creationId xmlns:a16="http://schemas.microsoft.com/office/drawing/2014/main" id="{DF7A8FD2-DF07-8261-E692-E001A04C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1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119B7E-BE6E-8936-1E57-CF02E0A04599}"/>
              </a:ext>
            </a:extLst>
          </p:cNvPr>
          <p:cNvSpPr txBox="1">
            <a:spLocks/>
          </p:cNvSpPr>
          <p:nvPr/>
        </p:nvSpPr>
        <p:spPr>
          <a:xfrm>
            <a:off x="-55120" y="-18460"/>
            <a:ext cx="12257260" cy="1323975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b="0" i="0" dirty="0">
                <a:effectLst/>
                <a:latin typeface="Times New Roman" panose="02020603050405020304" pitchFamily="18" charset="0"/>
              </a:rPr>
              <a:t>“trained by a reinforcement learning algorithm </a:t>
            </a:r>
          </a:p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b="0" i="0" dirty="0">
                <a:effectLst/>
                <a:latin typeface="Times New Roman" panose="02020603050405020304" pitchFamily="18" charset="0"/>
              </a:rPr>
              <a:t>that is designed to maximize the win-rate”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Arial Nov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2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Tokamak - Wikipedia">
            <a:extLst>
              <a:ext uri="{FF2B5EF4-FFF2-40B4-BE49-F238E27FC236}">
                <a16:creationId xmlns:a16="http://schemas.microsoft.com/office/drawing/2014/main" id="{4C58FB20-A1DA-8BED-7390-FD078E37E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7" b="936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F0348F-9970-2173-C680-DD03341E94BB}"/>
              </a:ext>
            </a:extLst>
          </p:cNvPr>
          <p:cNvSpPr txBox="1">
            <a:spLocks/>
          </p:cNvSpPr>
          <p:nvPr/>
        </p:nvSpPr>
        <p:spPr>
          <a:xfrm>
            <a:off x="-71120" y="5610180"/>
            <a:ext cx="12328380" cy="1323975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b="0" i="0" kern="2000" dirty="0">
                <a:effectLst/>
                <a:latin typeface="Harding"/>
              </a:rPr>
              <a:t>“Our control design fulfils many of the hopes of the community […], including high performance, robustness to uncertain operating conditions, </a:t>
            </a:r>
            <a:r>
              <a:rPr lang="en-GB" sz="2000" b="0" i="0" u="sng" kern="2000" dirty="0">
                <a:effectLst/>
                <a:latin typeface="Harding"/>
              </a:rPr>
              <a:t>intuitive target specification</a:t>
            </a:r>
            <a:r>
              <a:rPr lang="en-GB" sz="2000" b="0" i="0" kern="2000" dirty="0">
                <a:effectLst/>
                <a:latin typeface="Harding"/>
              </a:rPr>
              <a:t> and unprecedented versatility”</a:t>
            </a:r>
            <a:endParaRPr kumimoji="0" lang="en-US" sz="2000" b="0" i="0" u="none" strike="noStrike" kern="2000" cap="none" spc="300" normalizeH="0" noProof="0" dirty="0">
              <a:ln>
                <a:noFill/>
              </a:ln>
              <a:effectLst/>
              <a:uLnTx/>
              <a:uFillTx/>
              <a:latin typeface="Arial Nov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392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s Reinforcement Learning? - MATLAB &amp; Simulink">
            <a:extLst>
              <a:ext uri="{FF2B5EF4-FFF2-40B4-BE49-F238E27FC236}">
                <a16:creationId xmlns:a16="http://schemas.microsoft.com/office/drawing/2014/main" id="{0BCE4466-2601-4512-1F35-E89136AE6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8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s Reinforcement Learning? - MATLAB &amp; Simulink">
            <a:extLst>
              <a:ext uri="{FF2B5EF4-FFF2-40B4-BE49-F238E27FC236}">
                <a16:creationId xmlns:a16="http://schemas.microsoft.com/office/drawing/2014/main" id="{0BCE4466-2601-4512-1F35-E89136AE6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wooden board with a game board and a couple of bowls of black and white stones&#10;&#10;Description automatically generated">
            <a:extLst>
              <a:ext uri="{FF2B5EF4-FFF2-40B4-BE49-F238E27FC236}">
                <a16:creationId xmlns:a16="http://schemas.microsoft.com/office/drawing/2014/main" id="{9D1BCF89-C887-CD92-BFD1-D03362055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12" r="12296" b="34057"/>
          <a:stretch/>
        </p:blipFill>
        <p:spPr>
          <a:xfrm>
            <a:off x="7813040" y="4243988"/>
            <a:ext cx="4378960" cy="2614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50B671-0A81-A2C0-AA5D-2F81B8522700}"/>
              </a:ext>
            </a:extLst>
          </p:cNvPr>
          <p:cNvSpPr txBox="1"/>
          <p:nvPr/>
        </p:nvSpPr>
        <p:spPr>
          <a:xfrm>
            <a:off x="7000240" y="2136492"/>
            <a:ext cx="2095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6600"/>
                </a:solidFill>
                <a:latin typeface="Bradley Hand ITC" panose="03070402050302030203" pitchFamily="66" charset="0"/>
              </a:rPr>
              <a:t>+1 victory, -1 defeat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F3713D3-107A-9010-233F-9B2558304E27}"/>
              </a:ext>
            </a:extLst>
          </p:cNvPr>
          <p:cNvSpPr/>
          <p:nvPr/>
        </p:nvSpPr>
        <p:spPr>
          <a:xfrm>
            <a:off x="7000240" y="3108960"/>
            <a:ext cx="1055998" cy="1656080"/>
          </a:xfrm>
          <a:custGeom>
            <a:avLst/>
            <a:gdLst>
              <a:gd name="connsiteX0" fmla="*/ 1016000 w 1055998"/>
              <a:gd name="connsiteY0" fmla="*/ 0 h 1656080"/>
              <a:gd name="connsiteX1" fmla="*/ 934720 w 1055998"/>
              <a:gd name="connsiteY1" fmla="*/ 1310640 h 1656080"/>
              <a:gd name="connsiteX2" fmla="*/ 0 w 1055998"/>
              <a:gd name="connsiteY2" fmla="*/ 1656080 h 16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5998" h="1656080">
                <a:moveTo>
                  <a:pt x="1016000" y="0"/>
                </a:moveTo>
                <a:cubicBezTo>
                  <a:pt x="1060026" y="517313"/>
                  <a:pt x="1104053" y="1034627"/>
                  <a:pt x="934720" y="1310640"/>
                </a:cubicBezTo>
                <a:cubicBezTo>
                  <a:pt x="765387" y="1586653"/>
                  <a:pt x="382693" y="1621366"/>
                  <a:pt x="0" y="1656080"/>
                </a:cubicBezTo>
              </a:path>
            </a:pathLst>
          </a:custGeom>
          <a:noFill/>
          <a:ln w="28575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371407-0F13-FC57-2B98-6216993685EE}"/>
              </a:ext>
            </a:extLst>
          </p:cNvPr>
          <p:cNvCxnSpPr>
            <a:cxnSpLocks/>
          </p:cNvCxnSpPr>
          <p:nvPr/>
        </p:nvCxnSpPr>
        <p:spPr>
          <a:xfrm flipH="1" flipV="1">
            <a:off x="7396480" y="5791200"/>
            <a:ext cx="1452880" cy="599440"/>
          </a:xfrm>
          <a:prstGeom prst="straightConnector1">
            <a:avLst/>
          </a:prstGeom>
          <a:ln w="28575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14B5723-4EDE-A237-2126-CD8330201A2B}"/>
              </a:ext>
            </a:extLst>
          </p:cNvPr>
          <p:cNvSpPr/>
          <p:nvPr/>
        </p:nvSpPr>
        <p:spPr>
          <a:xfrm>
            <a:off x="6360160" y="1879600"/>
            <a:ext cx="601320" cy="1615440"/>
          </a:xfrm>
          <a:custGeom>
            <a:avLst/>
            <a:gdLst>
              <a:gd name="connsiteX0" fmla="*/ 0 w 601320"/>
              <a:gd name="connsiteY0" fmla="*/ 0 h 1615440"/>
              <a:gd name="connsiteX1" fmla="*/ 599440 w 601320"/>
              <a:gd name="connsiteY1" fmla="*/ 741680 h 1615440"/>
              <a:gd name="connsiteX2" fmla="*/ 152400 w 601320"/>
              <a:gd name="connsiteY2" fmla="*/ 161544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320" h="1615440">
                <a:moveTo>
                  <a:pt x="0" y="0"/>
                </a:moveTo>
                <a:cubicBezTo>
                  <a:pt x="287020" y="236220"/>
                  <a:pt x="574040" y="472440"/>
                  <a:pt x="599440" y="741680"/>
                </a:cubicBezTo>
                <a:cubicBezTo>
                  <a:pt x="624840" y="1010920"/>
                  <a:pt x="388620" y="1313180"/>
                  <a:pt x="152400" y="1615440"/>
                </a:cubicBezTo>
              </a:path>
            </a:pathLst>
          </a:custGeom>
          <a:noFill/>
          <a:ln w="28575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femme jouant logique jeu go - place a go stone in a game photos et images de collection">
            <a:extLst>
              <a:ext uri="{FF2B5EF4-FFF2-40B4-BE49-F238E27FC236}">
                <a16:creationId xmlns:a16="http://schemas.microsoft.com/office/drawing/2014/main" id="{ECA13843-0647-B9E9-D18F-BD4ECABD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48" y="439230"/>
            <a:ext cx="3261473" cy="21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0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7014FAA-E81E-605B-AE1E-06FB7E2FF98D}"/>
              </a:ext>
            </a:extLst>
          </p:cNvPr>
          <p:cNvGrpSpPr/>
          <p:nvPr/>
        </p:nvGrpSpPr>
        <p:grpSpPr>
          <a:xfrm>
            <a:off x="770025" y="555297"/>
            <a:ext cx="3296110" cy="5898249"/>
            <a:chOff x="770025" y="555297"/>
            <a:chExt cx="3296110" cy="58982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C009C2-FF51-867E-1DDD-C12285BD0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025" y="1318854"/>
              <a:ext cx="3296110" cy="51346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D17377-CE9B-935C-ED58-270A99BE3BED}"/>
                </a:ext>
              </a:extLst>
            </p:cNvPr>
            <p:cNvSpPr txBox="1"/>
            <p:nvPr/>
          </p:nvSpPr>
          <p:spPr>
            <a:xfrm>
              <a:off x="770025" y="555297"/>
              <a:ext cx="3296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Bradley Hand ITC" panose="03070402050302030203" pitchFamily="66" charset="0"/>
                </a:rPr>
                <a:t>Value function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F955D8-79D5-99B1-2596-5A53AABFCD99}"/>
              </a:ext>
            </a:extLst>
          </p:cNvPr>
          <p:cNvGrpSpPr/>
          <p:nvPr/>
        </p:nvGrpSpPr>
        <p:grpSpPr>
          <a:xfrm>
            <a:off x="4590394" y="583831"/>
            <a:ext cx="3449715" cy="5869715"/>
            <a:chOff x="4945784" y="583831"/>
            <a:chExt cx="3449715" cy="58697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116B4F-7DD8-331C-C79A-9ABA82625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5784" y="1318854"/>
              <a:ext cx="3449715" cy="51346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EB20DE-E50A-6B5D-845A-C775A9731298}"/>
                </a:ext>
              </a:extLst>
            </p:cNvPr>
            <p:cNvSpPr txBox="1"/>
            <p:nvPr/>
          </p:nvSpPr>
          <p:spPr>
            <a:xfrm>
              <a:off x="5022586" y="583831"/>
              <a:ext cx="3296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Bradley Hand ITC" panose="03070402050302030203" pitchFamily="66" charset="0"/>
                </a:rPr>
                <a:t>Policy function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1722F1-58A7-2373-6B6E-9CF8CAD01B39}"/>
              </a:ext>
            </a:extLst>
          </p:cNvPr>
          <p:cNvGrpSpPr/>
          <p:nvPr/>
        </p:nvGrpSpPr>
        <p:grpSpPr>
          <a:xfrm>
            <a:off x="8228465" y="603762"/>
            <a:ext cx="3338878" cy="4992856"/>
            <a:chOff x="8228465" y="603762"/>
            <a:chExt cx="3338878" cy="49928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57EADA-645F-B8DB-6107-D5A5F9097A2F}"/>
                </a:ext>
              </a:extLst>
            </p:cNvPr>
            <p:cNvSpPr txBox="1"/>
            <p:nvPr/>
          </p:nvSpPr>
          <p:spPr>
            <a:xfrm>
              <a:off x="8228465" y="603762"/>
              <a:ext cx="32961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Bradley Hand ITC" panose="03070402050302030203" pitchFamily="66" charset="0"/>
                </a:rPr>
                <a:t>Model</a:t>
              </a:r>
              <a:br>
                <a:rPr lang="en-US" sz="2800" b="1" dirty="0">
                  <a:latin typeface="Bradley Hand ITC" panose="03070402050302030203" pitchFamily="66" charset="0"/>
                </a:rPr>
              </a:br>
              <a:r>
                <a:rPr lang="en-US" sz="2000" b="1" dirty="0">
                  <a:latin typeface="Bradley Hand ITC" panose="03070402050302030203" pitchFamily="66" charset="0"/>
                </a:rPr>
                <a:t>(optional)</a:t>
              </a:r>
              <a:endParaRPr lang="en-US" sz="2800" b="1" dirty="0">
                <a:latin typeface="Bradley Hand ITC" panose="03070402050302030203" pitchFamily="66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F2715FA-CD69-E1DE-E478-4E3864B44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7505" y="1757680"/>
              <a:ext cx="2709838" cy="38389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51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4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4E8CBA-D77A-938E-E40D-A9126422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Hands-on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2D6FC3-B27F-865D-B64C-7C21CC7B4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28" y="680649"/>
            <a:ext cx="56102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D6319-2C5D-F8C5-D418-AC6D3DF979C0}"/>
              </a:ext>
            </a:extLst>
          </p:cNvPr>
          <p:cNvSpPr txBox="1"/>
          <p:nvPr/>
        </p:nvSpPr>
        <p:spPr>
          <a:xfrm>
            <a:off x="9070618" y="3459711"/>
            <a:ext cx="22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position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CB05D-1660-DCE7-6E60-7F64CBBF3DCA}"/>
              </a:ext>
            </a:extLst>
          </p:cNvPr>
          <p:cNvSpPr txBox="1"/>
          <p:nvPr/>
        </p:nvSpPr>
        <p:spPr>
          <a:xfrm>
            <a:off x="9070618" y="3829043"/>
            <a:ext cx="22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Velocity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7C491-1375-E967-D5DC-F103411C3282}"/>
              </a:ext>
            </a:extLst>
          </p:cNvPr>
          <p:cNvSpPr txBox="1"/>
          <p:nvPr/>
        </p:nvSpPr>
        <p:spPr>
          <a:xfrm>
            <a:off x="8565842" y="3119387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149DF-D4C0-5547-DFDF-BC5CA485B27B}"/>
              </a:ext>
            </a:extLst>
          </p:cNvPr>
          <p:cNvSpPr txBox="1"/>
          <p:nvPr/>
        </p:nvSpPr>
        <p:spPr>
          <a:xfrm>
            <a:off x="9070618" y="4675147"/>
            <a:ext cx="22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Accelerate to left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921A0-17A3-8AD0-5C6E-2BBE6FFA8068}"/>
              </a:ext>
            </a:extLst>
          </p:cNvPr>
          <p:cNvSpPr txBox="1"/>
          <p:nvPr/>
        </p:nvSpPr>
        <p:spPr>
          <a:xfrm>
            <a:off x="9070618" y="5044479"/>
            <a:ext cx="22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accelerate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1F805-B5F8-7303-02F3-3C4123B0B8A9}"/>
              </a:ext>
            </a:extLst>
          </p:cNvPr>
          <p:cNvSpPr txBox="1"/>
          <p:nvPr/>
        </p:nvSpPr>
        <p:spPr>
          <a:xfrm>
            <a:off x="8565842" y="4334823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2B56C-8A5A-B0A9-D7FA-E48CFAEE6637}"/>
              </a:ext>
            </a:extLst>
          </p:cNvPr>
          <p:cNvSpPr txBox="1"/>
          <p:nvPr/>
        </p:nvSpPr>
        <p:spPr>
          <a:xfrm>
            <a:off x="9070618" y="5384803"/>
            <a:ext cx="22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Accelerate to right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F1DE8D-B613-FFF1-9E81-68A8F4ACB384}"/>
              </a:ext>
            </a:extLst>
          </p:cNvPr>
          <p:cNvSpPr txBox="1"/>
          <p:nvPr/>
        </p:nvSpPr>
        <p:spPr>
          <a:xfrm>
            <a:off x="8565842" y="6003604"/>
            <a:ext cx="162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Rewards: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DDE68F-2D29-ED97-5A94-17AA531BD195}"/>
              </a:ext>
            </a:extLst>
          </p:cNvPr>
          <p:cNvSpPr txBox="1"/>
          <p:nvPr/>
        </p:nvSpPr>
        <p:spPr>
          <a:xfrm>
            <a:off x="9070618" y="6250801"/>
            <a:ext cx="22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 for each timestep</a:t>
            </a:r>
          </a:p>
        </p:txBody>
      </p:sp>
    </p:spTree>
    <p:extLst>
      <p:ext uri="{BB962C8B-B14F-4D97-AF65-F5344CB8AC3E}">
        <p14:creationId xmlns:p14="http://schemas.microsoft.com/office/powerpoint/2010/main" val="13029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22" grpId="0"/>
      <p:bldP spid="24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574</TotalTime>
  <Words>324</Words>
  <Application>Microsoft Office PowerPoint</Application>
  <PresentationFormat>Widescreen</PresentationFormat>
  <Paragraphs>60</Paragraphs>
  <Slides>21</Slides>
  <Notes>0</Notes>
  <HiddenSlides>1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Nova</vt:lpstr>
      <vt:lpstr>Bradley Hand ITC</vt:lpstr>
      <vt:lpstr>Calibri</vt:lpstr>
      <vt:lpstr>Calibri Light</vt:lpstr>
      <vt:lpstr>Cambria Math</vt:lpstr>
      <vt:lpstr>Harding</vt:lpstr>
      <vt:lpstr>Söhne</vt:lpstr>
      <vt:lpstr>Times New Roman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</vt:lpstr>
      <vt:lpstr>Hands-on</vt:lpstr>
      <vt:lpstr>Hands-on</vt:lpstr>
      <vt:lpstr>Hands-on</vt:lpstr>
      <vt:lpstr>Why deep RL does not work (yet)!</vt:lpstr>
      <vt:lpstr>PowerPoint Presentation</vt:lpstr>
      <vt:lpstr>Why deep RL does not work (yet)!</vt:lpstr>
      <vt:lpstr>Why deep RL does not work (yet)!</vt:lpstr>
      <vt:lpstr>Why deep RL does not work (yet)!</vt:lpstr>
      <vt:lpstr>Why deep RL does not work (yet)!</vt:lpstr>
      <vt:lpstr>Why machine learning is hard?</vt:lpstr>
      <vt:lpstr>Summary</vt:lpstr>
      <vt:lpstr>RLHF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Gatti Pinheiro</dc:creator>
  <cp:lastModifiedBy>Giovanni Gatti Pinheiro</cp:lastModifiedBy>
  <cp:revision>51</cp:revision>
  <dcterms:created xsi:type="dcterms:W3CDTF">2023-10-26T09:35:33Z</dcterms:created>
  <dcterms:modified xsi:type="dcterms:W3CDTF">2023-11-14T08:56:04Z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